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ink/ink1.xml" ContentType="application/inkml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07" r:id="rId2"/>
    <p:sldId id="1050" r:id="rId3"/>
    <p:sldId id="1051" r:id="rId4"/>
    <p:sldId id="1052" r:id="rId5"/>
    <p:sldId id="980" r:id="rId6"/>
    <p:sldId id="981" r:id="rId7"/>
    <p:sldId id="982" r:id="rId8"/>
    <p:sldId id="983" r:id="rId9"/>
    <p:sldId id="984" r:id="rId10"/>
    <p:sldId id="985" r:id="rId11"/>
    <p:sldId id="986" r:id="rId12"/>
    <p:sldId id="987" r:id="rId13"/>
    <p:sldId id="988" r:id="rId14"/>
    <p:sldId id="989" r:id="rId15"/>
    <p:sldId id="990" r:id="rId16"/>
    <p:sldId id="992" r:id="rId17"/>
    <p:sldId id="993" r:id="rId18"/>
    <p:sldId id="994" r:id="rId19"/>
    <p:sldId id="995" r:id="rId20"/>
    <p:sldId id="996" r:id="rId21"/>
    <p:sldId id="997" r:id="rId22"/>
    <p:sldId id="998" r:id="rId23"/>
    <p:sldId id="999" r:id="rId24"/>
    <p:sldId id="1000" r:id="rId25"/>
    <p:sldId id="1001" r:id="rId26"/>
    <p:sldId id="1002" r:id="rId27"/>
    <p:sldId id="1003" r:id="rId28"/>
    <p:sldId id="1004" r:id="rId29"/>
    <p:sldId id="1005" r:id="rId30"/>
    <p:sldId id="1006" r:id="rId31"/>
    <p:sldId id="1007" r:id="rId32"/>
    <p:sldId id="1008" r:id="rId33"/>
    <p:sldId id="1009" r:id="rId34"/>
    <p:sldId id="1010" r:id="rId35"/>
    <p:sldId id="1011" r:id="rId36"/>
    <p:sldId id="1012" r:id="rId37"/>
    <p:sldId id="1013" r:id="rId38"/>
    <p:sldId id="1014" r:id="rId39"/>
    <p:sldId id="1015" r:id="rId40"/>
    <p:sldId id="1016" r:id="rId41"/>
    <p:sldId id="1017" r:id="rId42"/>
    <p:sldId id="1018" r:id="rId43"/>
    <p:sldId id="1019" r:id="rId44"/>
    <p:sldId id="1020" r:id="rId45"/>
    <p:sldId id="1021" r:id="rId46"/>
    <p:sldId id="1022" r:id="rId47"/>
    <p:sldId id="1023" r:id="rId48"/>
    <p:sldId id="1024" r:id="rId49"/>
    <p:sldId id="1025" r:id="rId50"/>
    <p:sldId id="1026" r:id="rId51"/>
    <p:sldId id="1027" r:id="rId52"/>
    <p:sldId id="1028" r:id="rId53"/>
    <p:sldId id="1029" r:id="rId54"/>
    <p:sldId id="1030" r:id="rId55"/>
    <p:sldId id="1031" r:id="rId56"/>
    <p:sldId id="1032" r:id="rId57"/>
    <p:sldId id="1033" r:id="rId58"/>
    <p:sldId id="1034" r:id="rId59"/>
    <p:sldId id="1035" r:id="rId60"/>
    <p:sldId id="1036" r:id="rId61"/>
    <p:sldId id="1037" r:id="rId62"/>
    <p:sldId id="1038" r:id="rId63"/>
    <p:sldId id="1039" r:id="rId64"/>
    <p:sldId id="537" r:id="rId65"/>
    <p:sldId id="536" r:id="rId66"/>
    <p:sldId id="1042" r:id="rId67"/>
    <p:sldId id="1047" r:id="rId68"/>
    <p:sldId id="1048" r:id="rId69"/>
    <p:sldId id="1040" r:id="rId70"/>
    <p:sldId id="1041" r:id="rId71"/>
    <p:sldId id="515" r:id="rId72"/>
    <p:sldId id="367" r:id="rId73"/>
    <p:sldId id="653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92" y="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2021/12/23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03528" units="1/cm"/>
          <inkml:channelProperty channel="Y" name="resolution" value="0.03528" units="1/cm"/>
          <inkml:channelProperty channel="T" name="resolution" value="28.34646" units="1/dev"/>
        </inkml:channelProperties>
      </inkml:inkSource>
      <inkml:timestamp xml:id="ts0" timeString="2021-09-29T06:3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9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6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0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6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8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8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266563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0.xml"/><Relationship Id="rId6" Type="http://schemas.openxmlformats.org/officeDocument/2006/relationships/hyperlink" Target="https://zhuanlan.zhihu.com/p/32563505" TargetMode="External"/><Relationship Id="rId5" Type="http://schemas.openxmlformats.org/officeDocument/2006/relationships/hyperlink" Target="https://blog.csdn.net/xingjiarong/article/details/50084441" TargetMode="External"/><Relationship Id="rId4" Type="http://schemas.openxmlformats.org/officeDocument/2006/relationships/hyperlink" Target="https://www.zhihu.com/question/34726487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</a:p>
          <a:p>
            <a:r>
              <a:rPr lang="zh-CN" altLang="en-US"/>
              <a:t>“黑人、白人、黄人”抽象为？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</a:p>
          <a:p>
            <a:r>
              <a:rPr lang="zh-CN" altLang="en-US"/>
              <a:t>目的：使得模块的“可重用性”、“移植性”大大增强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2A5176-4677-5B46-B731-9620D51AD703}"/>
              </a:ext>
            </a:extLst>
          </p:cNvPr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DE118C-B8ED-564B-9F0D-4558B0B79111}"/>
              </a:ext>
            </a:extLst>
          </p:cNvPr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</a:p>
          <a:p>
            <a:r>
              <a:rPr lang="zh-CN" altLang="en-US" dirty="0"/>
              <a:t>如何重构                                                  ？</a:t>
            </a: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</a:p>
          <a:p>
            <a:pPr lvl="1"/>
            <a:r>
              <a:rPr lang="zh-CN" altLang="en-US"/>
              <a:t>高层模块不应该依赖低层模块，两者都应该依赖其抽象</a:t>
            </a:r>
          </a:p>
          <a:p>
            <a:pPr lvl="1"/>
            <a:r>
              <a:rPr lang="zh-CN" altLang="en-US"/>
              <a:t>抽象不应该依赖细节</a:t>
            </a:r>
          </a:p>
          <a:p>
            <a:pPr lvl="1"/>
            <a:r>
              <a:rPr lang="zh-CN" altLang="en-US"/>
              <a:t>细节应该依赖抽象</a:t>
            </a:r>
          </a:p>
          <a:p>
            <a:r>
              <a:rPr lang="zh-CN" altLang="en-US"/>
              <a:t>如何分辨高层模块、低层模块？</a:t>
            </a:r>
          </a:p>
          <a:p>
            <a:r>
              <a:rPr lang="zh-CN" altLang="en-US"/>
              <a:t>在代码中，抽象、细节在代码中指的是什么？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接口或抽象类不依赖于实现类；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实现类依赖接口或抽象类。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更加精简的定义就是“面向接口编程”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依赖倒置原则可以：</a:t>
            </a:r>
          </a:p>
          <a:p>
            <a:pPr lvl="1"/>
            <a:r>
              <a:rPr lang="zh-CN" altLang="en-US"/>
              <a:t>减少类间的耦合性</a:t>
            </a:r>
          </a:p>
          <a:p>
            <a:pPr lvl="1"/>
            <a:r>
              <a:rPr lang="zh-CN" altLang="en-US"/>
              <a:t>提高系统的稳定性</a:t>
            </a:r>
          </a:p>
          <a:p>
            <a:pPr lvl="1"/>
            <a:r>
              <a:rPr lang="zh-CN" altLang="en-US"/>
              <a:t>降低并行开发引起的风险</a:t>
            </a:r>
          </a:p>
          <a:p>
            <a:pPr lvl="1"/>
            <a:r>
              <a:rPr lang="zh-CN" altLang="en-US"/>
              <a:t>提高代码的可读性和可维护性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</a:p>
          <a:p>
            <a:r>
              <a:rPr lang="zh-CN" altLang="en-US"/>
              <a:t>请从</a:t>
            </a:r>
            <a:r>
              <a:rPr lang="zh-CN" altLang="en-US">
                <a:sym typeface="+mn-ea"/>
              </a:rPr>
              <a:t>耦合性</a:t>
            </a:r>
            <a:r>
              <a:rPr lang="zh-CN" altLang="en-US"/>
              <a:t>、稳定性、并行开发风险、</a:t>
            </a:r>
            <a:r>
              <a:rPr lang="zh-CN" altLang="en-US">
                <a:sym typeface="+mn-ea"/>
              </a:rPr>
              <a:t>代码的可读性和可维护性来分析现有的问题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请给出重构后的类图</a:t>
            </a:r>
          </a:p>
          <a:p>
            <a:r>
              <a:rPr lang="zh-CN" altLang="en-US">
                <a:sym typeface="+mn-ea"/>
              </a:rPr>
              <a:t>请从耦合性、稳定性、并行开发风险、代码的可读性和可维护性来分析得到的改进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3195320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10" y="4642485"/>
            <a:ext cx="4407535" cy="1534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</a:p>
          <a:p>
            <a:pPr lvl="1"/>
            <a:r>
              <a:rPr lang="zh-CN" altLang="en-US"/>
              <a:t>客户端不应该依赖它不需要的接口</a:t>
            </a:r>
          </a:p>
          <a:p>
            <a:pPr lvl="1"/>
            <a:r>
              <a:rPr lang="zh-CN" altLang="en-US"/>
              <a:t>类间的依赖关系应该建立在最小的接口上</a:t>
            </a:r>
          </a:p>
          <a:p>
            <a:r>
              <a:rPr lang="zh-CN" altLang="en-US"/>
              <a:t>如何理解这两个定义？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</a:p>
          <a:p>
            <a:r>
              <a:rPr lang="zh-CN" altLang="en-US"/>
              <a:t>程序写好了，投产上线了，突然有一天发现系统速度非常慢，然 后发现是访问接口中的complexSearch(Map map)方法并发量太大， 导致应用服务器性能下降</a:t>
            </a:r>
          </a:p>
          <a:p>
            <a:r>
              <a:rPr lang="zh-CN" altLang="en-US"/>
              <a:t>如何重构？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老师要清点女生的人数，类图为</a:t>
            </a:r>
          </a:p>
          <a:p>
            <a:r>
              <a:rPr lang="zh-CN" altLang="en-US"/>
              <a:t>有什么问题吗？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3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55" y="4742815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86055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？代码为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</a:p>
          <a:p>
            <a:r>
              <a:rPr lang="zh-CN" altLang="en-US"/>
              <a:t>重构后的代码为？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80310" y="4424045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</a:p>
          <a:p>
            <a:r>
              <a:rPr lang="zh-CN" altLang="en-US"/>
              <a:t>把Teacher中对List&lt;Girl&gt;的初始化移动到了场景类中；</a:t>
            </a:r>
          </a:p>
          <a:p>
            <a:r>
              <a:rPr lang="zh-CN" altLang="en-US"/>
              <a:t>在GroupLeader中增加了对Girl的注入。</a:t>
            </a:r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15" y="1691005"/>
            <a:ext cx="4365625" cy="2402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我们在安装软件的时候，经常会有一个导向动作，第一步是确认是否安装，第二步确认 License，再然后选择安装目录……这是一个典型的顺序执行动作，类图为</a:t>
            </a:r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1440" y="4783455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</a:p>
          <a:p>
            <a:r>
              <a:rPr lang="zh-CN" altLang="en-US"/>
              <a:t>同时把原有的三个 public方法修改为private方法</a:t>
            </a:r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45" y="2435860"/>
            <a:ext cx="7378065" cy="1986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）：要尽量使用组合，尽量不要使用继承</a:t>
            </a:r>
          </a:p>
          <a:p>
            <a:r>
              <a:rPr lang="zh-CN" altLang="en-US"/>
              <a:t>在面向对象中，什么是组合？什么是继承？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</a:p>
          <a:p>
            <a:r>
              <a:rPr lang="zh-CN" altLang="en-US"/>
              <a:t>这样做有下面的好处：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这种复用支持包装。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这种复用所需要的依赖较少。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</a:p>
          <a:p>
            <a:endParaRPr lang="zh-CN" altLang="en-US"/>
          </a:p>
          <a:p>
            <a:r>
              <a:rPr lang="zh-CN" altLang="en-US"/>
              <a:t>缺点：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691005"/>
            <a:ext cx="4330065" cy="774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修改或扩展继承而来的实现较为容易。</a:t>
            </a:r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必须满足“Is-A”的关系是才能使用继承，而组合却是一种“Has-A”的关系</a:t>
            </a:r>
          </a:p>
          <a:p>
            <a:r>
              <a:rPr lang="zh-CN" altLang="en-US"/>
              <a:t>组合几乎可以用到任何环境中去，但是继承只能用到一些环境中。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该类图有什么问题？</a:t>
            </a:r>
          </a:p>
          <a:p>
            <a:r>
              <a:rPr lang="zh-CN" altLang="en-US"/>
              <a:t>应该如何修改类图？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16357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61099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3087370"/>
            <a:ext cx="3113405" cy="2704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人员管理系统的相关类图为</a:t>
            </a:r>
          </a:p>
          <a:p>
            <a:r>
              <a:rPr lang="zh-CN" altLang="en-US"/>
              <a:t>用户希望定制人员的类别，应该如何实现？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9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10" y="3071495"/>
            <a:ext cx="3571240" cy="2889885"/>
          </a:xfrm>
          <a:prstGeom prst="rect">
            <a:avLst/>
          </a:prstGeom>
        </p:spPr>
      </p:pic>
      <p:pic>
        <p:nvPicPr>
          <p:cNvPr id="5" name="图片 4" descr="人员继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3965575"/>
            <a:ext cx="3068320" cy="1995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5780" y="1436370"/>
            <a:ext cx="6797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用户需要增加对应的人员子类（如增加班组人员子类），增加对应的新增人员的页面（如替换图中的部门为班组）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人员继承（前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2358390"/>
            <a:ext cx="1790700" cy="137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如何设计，才能使得用户不用额外的开发（如增加子类）？重构后的类图为？</a:t>
            </a:r>
          </a:p>
          <a:p>
            <a:r>
              <a:rPr lang="zh-CN" altLang="en-US"/>
              <a:t>现在用户还需要额外开发吗？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人员组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85" y="2799715"/>
            <a:ext cx="5854065" cy="33775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</a:p>
          <a:p>
            <a:r>
              <a:rPr lang="zh-CN" altLang="en-US"/>
              <a:t>其含义是说一个软件实体应该通过扩展来实现变化，而不是通过修改已有的代码来实现变化。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以书店销售书籍为例，其类图和代码为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6400"/>
            <a:ext cx="6423025" cy="3138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现在需要对所有40元以上的书籍9折销售。对已经投产的项目来说，这就是一个变化，我们应该如何应对这样一个需求变化？</a:t>
            </a:r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</a:p>
          <a:p>
            <a:pPr lvl="0"/>
            <a:r>
              <a:rPr lang="zh-CN" altLang="en-US"/>
              <a:t>上面两种方式有什么问题？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</a:p>
          <a:p>
            <a:pPr lvl="1"/>
            <a:r>
              <a:rPr lang="zh-CN" altLang="en-US" dirty="0"/>
              <a:t>指导思想是什么？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D4418A-A66E-0A4F-B88C-E621D08BE7C2}"/>
              </a:ext>
            </a:extLst>
          </p:cNvPr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558506-A90C-A947-A877-A7DB35B31333}"/>
              </a:ext>
            </a:extLst>
          </p:cNvPr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存在的问题</a:t>
            </a:r>
          </a:p>
          <a:p>
            <a:r>
              <a:rPr lang="zh-CN" altLang="en-US"/>
              <a:t>请给出重构后的代码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回答为什么要学习本课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回答所有的主问题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4" imgW="914400" imgH="368300" progId="Equation.KSEE3">
                  <p:embed/>
                </p:oleObj>
              </mc:Choice>
              <mc:Fallback>
                <p:oleObj r:id="rId4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学生提问考老师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</a:p>
          <a:p>
            <a:r>
              <a:rPr lang="zh-CN" altLang="en-US">
                <a:hlinkClick r:id="rId3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「低耦合，高内聚」真的好吗？</a:t>
            </a:r>
          </a:p>
          <a:p>
            <a:r>
              <a:rPr lang="zh-CN" altLang="en-US">
                <a:hlinkClick r:id="rId5" action="ppaction://hlinkfile"/>
              </a:rPr>
              <a:t>设计原则（三）组合复用原则</a:t>
            </a:r>
          </a:p>
          <a:p>
            <a:r>
              <a:rPr lang="zh-CN" altLang="en-US">
                <a:hlinkClick r:id="rId6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《冒号课堂：编程范式与OOP思想》</a:t>
            </a: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无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</a:p>
          <a:p>
            <a:r>
              <a:rPr lang="zh-CN" altLang="en-US" dirty="0"/>
              <a:t>从众多的具体事物中，抽取共同的、本质的属性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2657</Words>
  <Application>Microsoft Macintosh PowerPoint</Application>
  <PresentationFormat>宽屏</PresentationFormat>
  <Paragraphs>316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微软雅黑</vt:lpstr>
      <vt:lpstr>Arial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1089</cp:revision>
  <dcterms:created xsi:type="dcterms:W3CDTF">2021-12-23T02:42:52Z</dcterms:created>
  <dcterms:modified xsi:type="dcterms:W3CDTF">2021-12-23T10:57:28Z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C88F59C883BA4CFAAEB3A05D0135437E</vt:lpwstr>
  </property>
</Properties>
</file>